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6" r:id="rId4"/>
    <p:sldId id="270" r:id="rId5"/>
    <p:sldId id="271" r:id="rId6"/>
    <p:sldId id="272" r:id="rId7"/>
    <p:sldId id="273" r:id="rId8"/>
    <p:sldId id="274" r:id="rId9"/>
    <p:sldId id="319" r:id="rId10"/>
    <p:sldId id="321" r:id="rId11"/>
    <p:sldId id="351" r:id="rId12"/>
    <p:sldId id="325" r:id="rId13"/>
    <p:sldId id="326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262" r:id="rId22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5AD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102"/>
      </p:cViewPr>
      <p:guideLst>
        <p:guide orient="horz" pos="2151"/>
        <p:guide pos="3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972779" y="5884897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OAE Publishing Inc. 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4" y="1067434"/>
            <a:ext cx="2298197" cy="2365253"/>
          </a:xfrm>
          <a:prstGeom prst="rect">
            <a:avLst/>
          </a:prstGeom>
          <a:effectLst>
            <a:outerShdw blurRad="114300" sx="102000" sy="102000" algn="ctr" rotWithShape="0">
              <a:schemeClr val="bg1">
                <a:alpha val="60000"/>
              </a:schemeClr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2504752" y="3766848"/>
            <a:ext cx="7047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OPEN-ACCESS PUBLISHER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7"/>
            <a:ext cx="12192000" cy="7766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8386"/>
            <a:ext cx="12192000" cy="79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872B-716A-4550-BCD4-49759DD4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A88E-509C-4DA2-8D5E-E78F7800E9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AC76-FDFA-436E-9CF2-2860BDEA9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4583-1AF2-491C-8385-ACB5DB92B4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microsoft.com/office/2007/relationships/hdphoto" Target="../media/image5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report.nih.gov/categorical_spending_project_listing.aspx?FY=2015&amp;ARRA=N&amp;DCat=Liver%20Cancer" TargetMode="External"/><Relationship Id="rId1" Type="http://schemas.openxmlformats.org/officeDocument/2006/relationships/hyperlink" Target="http://www.letpub.com.cn/index.php?page=grant&amp;name=%E5%A4%96%E6%B3%8C%E4%BD%93&amp;person=&amp;no=&amp;company=&amp;startTime=2018&amp;endTime=2018&amp;money1=&amp;money2=&amp;subcategory=&amp;addcomment_s1=H&amp;addcomment_s2=&amp;addcomment_s3=&amp;addcomment_s4=&amp;currentpage=2#fundlisttable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72779" y="5884897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OAE Publishing Inc. 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4" y="1067434"/>
            <a:ext cx="2298197" cy="2365253"/>
          </a:xfrm>
          <a:prstGeom prst="rect">
            <a:avLst/>
          </a:prstGeom>
          <a:effectLst>
            <a:outerShdw blurRad="114300" sx="102000" sy="102000" algn="ctr" rotWithShape="0">
              <a:schemeClr val="bg1">
                <a:alpha val="60000"/>
              </a:scheme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452172" y="3988463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如何建立高质量特刊</a:t>
            </a:r>
            <a:endParaRPr lang="zh-CN" alt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350" y="303530"/>
            <a:ext cx="308102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八、</a:t>
            </a:r>
            <a:r>
              <a:rPr 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相关邮件撰写要领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836607" y="1016104"/>
            <a:ext cx="10249470" cy="358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全面了解专家、学者背景、最新研究或者擅长领域；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真诚问候、赞美；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陈述专题名称、选题的意义、邀请文章的类型；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说明做组稿人或投稿的好处；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期刊优势：开放获取；版权归作者所有；免费发表（或APC打折）；即时发表；广泛读者群；大力宣传；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为作者搜集相关文献，打包发送；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明确交稿时间；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有效跟进，适时为作者提供稿件模板、具体要求、投稿注意事项等。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3800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九、</a:t>
            </a:r>
            <a:r>
              <a:rPr 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专题发表后的宣传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46175" y="1033780"/>
            <a:ext cx="6610350" cy="358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国内外专业媒体的推介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写新闻推广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鼓励组稿人多印刷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领域内专家邮箱推送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鼓励组稿人或作者会议上宣传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让作者提炼出文章的特点（highlight）、视频讲解推送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多语言版本翻译，按地域推送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给该学科领先地区大量推送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38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十、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案例分享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46175" y="1033780"/>
            <a:ext cx="661035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案例一：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Advancing the Care of Non-</a:t>
            </a:r>
            <a:r>
              <a:rPr lang="en-US" altLang="zh-CN" sz="1600" dirty="0" err="1">
                <a:latin typeface="宋体" panose="02010600030101010101" pitchFamily="2" charset="-122"/>
                <a:ea typeface="宋体" panose="02010600030101010101" pitchFamily="2" charset="-122"/>
              </a:rPr>
              <a:t>Hodgkins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Lymphoma (NHL): Steps Towards Being Chemo-Free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8" y="2723534"/>
            <a:ext cx="3436703" cy="37122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68682" y="2080635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查找专家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3578941"/>
            <a:ext cx="5644247" cy="26104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46175" y="2080635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确定话题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38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十、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案例分享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46175" y="1033780"/>
            <a:ext cx="661035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案例一：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Advancing the Care of Non-</a:t>
            </a:r>
            <a:r>
              <a:rPr lang="en-US" altLang="zh-CN" sz="1600" dirty="0" err="1">
                <a:latin typeface="宋体" panose="02010600030101010101" pitchFamily="2" charset="-122"/>
                <a:ea typeface="宋体" panose="02010600030101010101" pitchFamily="2" charset="-122"/>
              </a:rPr>
              <a:t>Hodgkins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Lymphoma (NHL): Steps Towards Being Chemo-Free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46175" y="1982181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与专家进行沟通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3" y="2634777"/>
            <a:ext cx="3485394" cy="31056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07" y="2654883"/>
            <a:ext cx="3789681" cy="33767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88" y="2634777"/>
            <a:ext cx="4019406" cy="35814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38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十、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案例分享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46175" y="1033780"/>
            <a:ext cx="661035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案例二：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Angiogenesis and </a:t>
            </a:r>
            <a:r>
              <a:rPr lang="en-US" altLang="zh-CN" sz="1600" dirty="0" err="1">
                <a:latin typeface="宋体" panose="02010600030101010101" pitchFamily="2" charset="-122"/>
                <a:ea typeface="宋体" panose="02010600030101010101" pitchFamily="2" charset="-122"/>
              </a:rPr>
              <a:t>antiangiogenesis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in hematological malignancies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（从编委的研究方向入手）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8682" y="2080635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确定话题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46175" y="2080635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编委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32" y="2821017"/>
            <a:ext cx="6965705" cy="33675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21360"/>
          <a:stretch>
            <a:fillRect/>
          </a:stretch>
        </p:blipFill>
        <p:spPr>
          <a:xfrm>
            <a:off x="216310" y="2821017"/>
            <a:ext cx="4778477" cy="3367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38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十、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案例分享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46175" y="1033780"/>
            <a:ext cx="661035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案例二：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Angiogenesis and </a:t>
            </a:r>
            <a:r>
              <a:rPr lang="en-US" altLang="zh-CN" sz="1600" dirty="0" err="1">
                <a:latin typeface="宋体" panose="02010600030101010101" pitchFamily="2" charset="-122"/>
                <a:ea typeface="宋体" panose="02010600030101010101" pitchFamily="2" charset="-122"/>
              </a:rPr>
              <a:t>antiangiogenesis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in hematological malignancies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46175" y="1903301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与专家进行沟通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" y="2272633"/>
            <a:ext cx="4792838" cy="4428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13" y="2272633"/>
            <a:ext cx="4792840" cy="44282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38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十、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案例分享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46175" y="1033780"/>
            <a:ext cx="661035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案例三：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Treatment Strategies of Cervical Cancer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8682" y="1895969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查找专家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46175" y="1895969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确定话题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3" y="2265301"/>
            <a:ext cx="3865115" cy="41750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82" y="2265301"/>
            <a:ext cx="6065648" cy="42988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38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十、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案例分享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46175" y="1033780"/>
            <a:ext cx="661035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案例三：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Treatment Strategies of Cervical Cancer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4" y="2192095"/>
            <a:ext cx="4811846" cy="42875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6" y="2032677"/>
            <a:ext cx="5169667" cy="460641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46175" y="1660796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与专家进行沟通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38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十、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案例分享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46175" y="1033780"/>
            <a:ext cx="661035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案例三：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Treatment Strategies of Cervical Cancer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46175" y="1660796"/>
            <a:ext cx="34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与专家进行沟通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48" y="2047598"/>
            <a:ext cx="5057652" cy="45066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18671" y="2828835"/>
            <a:ext cx="29546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谢谢！</a:t>
            </a:r>
            <a:endParaRPr lang="en-US" altLang="zh-CN" sz="7200" b="1" dirty="0">
              <a:solidFill>
                <a:srgbClr val="0365A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3121" y="293005"/>
            <a:ext cx="23685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一、</a:t>
            </a:r>
            <a:r>
              <a:rPr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什么是专题？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385" y="1470660"/>
            <a:ext cx="8792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</a:rPr>
              <a:t>针对某一特定研究方向（某个领域的焦点或热点问题），集中展现该领域的最新研究成果和进展，科技期刊专题的出版往往能显著提高刊物学术质量和影响力。</a:t>
            </a:r>
            <a:endParaRPr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436" y="265065"/>
            <a:ext cx="30581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二、如何选定热点话题？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815" y="1171575"/>
            <a:ext cx="11127640" cy="508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1. 关注该专题领域内的学术会议，了解会议最新研究动态；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2. 关注订阅号，了解学科最新进展；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en-US" altLang="zh-CN" sz="1600" dirty="0" err="1">
                <a:latin typeface="宋体" panose="02010600030101010101" pitchFamily="2" charset="-122"/>
                <a:ea typeface="宋体" panose="02010600030101010101" pitchFamily="2" charset="-122"/>
              </a:rPr>
              <a:t>通过学术会议APP或某学科APP了解该领域最新学术动态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en-US" altLang="zh-CN" sz="1600" dirty="0" err="1">
                <a:latin typeface="宋体" panose="02010600030101010101" pitchFamily="2" charset="-122"/>
                <a:ea typeface="宋体" panose="02010600030101010101" pitchFamily="2" charset="-122"/>
              </a:rPr>
              <a:t>对该领域高影响力期刊近半年或一年内文章学科进行分析、归纳，得出高引用的学科分布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）；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5.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国科金或者基金项目；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国科金：</a:t>
            </a:r>
            <a:r>
              <a:rPr lang="en-US" altLang="zh-CN" sz="1600" dirty="0">
                <a:hlinkClick r:id="rId1"/>
              </a:rPr>
              <a:t>http://www.letpub.com.cn/index.php?page=grant&amp;name=%E5%A4%96%E6%B3%8C%E4%BD%93&amp;person=&amp;no=&amp;company=&amp;startTime=2018&amp;endTime=2018&amp;money1=&amp;money2=&amp;subcategory=&amp;addcomment_s1=H&amp;addcomment_s2=&amp;addcomment_s3=&amp;addcomment_s4=&amp;currentpage=2#fundlisttable</a:t>
            </a:r>
            <a:endParaRPr lang="en-US" altLang="zh-CN" sz="1600" dirty="0"/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NIH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dirty="0">
                <a:hlinkClick r:id="rId2"/>
              </a:rPr>
              <a:t>https://report.nih.gov/categorical_spending_project_listing.aspx?FY=2015&amp;ARRA=N&amp;DCat=Liver%20Cancer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6. 不定期拜访某领域学科带头人，通过面谈获取学科热点；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7. 询问主编、编委、老作者等。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36" y="265065"/>
            <a:ext cx="30581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二、如何选定热点话题？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1553497"/>
            <a:ext cx="4155789" cy="44890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r="20042"/>
          <a:stretch>
            <a:fillRect/>
          </a:stretch>
        </p:blipFill>
        <p:spPr>
          <a:xfrm>
            <a:off x="3221722" y="815466"/>
            <a:ext cx="4532707" cy="36188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21" y="1553497"/>
            <a:ext cx="5606025" cy="4586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275225"/>
            <a:ext cx="34010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三、组稿人（客座编辑）的条件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2710" y="1353820"/>
            <a:ext cx="8357870" cy="300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组稿人是保证专题质量的重要环节，把握专题稿件的学术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性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、科学性、新颖性和导向性，应尽量邀请在所定专题学术领域内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altLang="zh-CN" sz="1600" dirty="0" err="1">
                <a:latin typeface="宋体" panose="02010600030101010101" pitchFamily="2" charset="-122"/>
                <a:ea typeface="宋体" panose="02010600030101010101" pitchFamily="2" charset="-122"/>
              </a:rPr>
              <a:t>具有权威性的知名学者或某学科的学术带头人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指数大于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（视情况而定）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热爱期刊工作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有责任心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最好参与过专题撰稿或有客座主编经历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275225"/>
            <a:ext cx="28829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CN" b="1" dirty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</a:rPr>
              <a:t>四、客座编辑的筛选标准</a:t>
            </a:r>
            <a:endParaRPr lang="zh-CN" altLang="en-US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640" y="1210310"/>
            <a:ext cx="8386445" cy="339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1. 客座编辑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最好</a:t>
            </a: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来自一区发达国家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2. 原则上客座编辑的职称必须为Professor（若是Associate Professor，如果国家、近五年发文、学会任职、H指数等其他条件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优异</a:t>
            </a: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，可视情况考虑是否可以做客座编辑）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3. 客座编辑的必须有PhD学位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 客座编辑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最好有</a:t>
            </a: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较好的社会任职，如期刊相关领域学会主席、实验室主任或科室主任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 对于客座编辑的H指数，内科期刊（</a:t>
            </a:r>
            <a:r>
              <a:rPr lang="en-US" sz="1600" i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NN, HR, JCMT, VP, JUMD, CDR, JTGG</a:t>
            </a: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）达到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60</a:t>
            </a: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以上；外科期刊（</a:t>
            </a:r>
            <a:r>
              <a:rPr lang="en-US" sz="1600" i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PAR, MIS, SDS</a:t>
            </a: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）达到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30</a:t>
            </a: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以上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6. 严格考察客座编辑学术背景，确保无任何学术污点、或学术声誉不佳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等。</a:t>
            </a:r>
            <a:endParaRPr lang="zh-CN" altLang="en-US" sz="1600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436" y="285385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五、专题的组稿形式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087120" y="1228725"/>
            <a:ext cx="92748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组稿人自己组稿、催收稿件并组织同行评议，编辑协助出版；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组稿人直接参与组稿，编辑协助催收稿、同行评议及出版；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组稿人只做稿件初终审，编辑以组稿人名义进行组稿、约稿，并协助催收稿件、同行评议及出版；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fontAlgn="base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编辑驱动编委利用国内外高水平学术会议组织workshop现场组专题文章，编辑协助催收稿件、同行评议及出版。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4071" y="284115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六、专题组稿的技巧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721672" y="833859"/>
            <a:ext cx="10249470" cy="56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1. 充分发挥编委会的作用</a:t>
            </a:r>
            <a:endParaRPr 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给出热点专题的题目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自荐或推荐稿件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协助快速审稿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协助宣传专题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16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 积极建立与专家的沟通基础</a:t>
            </a:r>
            <a:endParaRPr lang="zh-CN" sz="16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组稿中应与专家成为益友、与学者成为朋友，增进相互了解，增强彼此信任是做好组稿工作的前提和基础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编辑有意识的追踪收集、分析专家的研究课题、适时提供一定的建议和参考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16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 正确处理编辑和作者的关系</a:t>
            </a:r>
            <a:endParaRPr lang="zh-CN" sz="16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编辑约稿时要真诚，要用</a:t>
            </a:r>
            <a:r>
              <a:rPr 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专业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的语言和作者对话；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以乐观、平等的心态和作者交流，尽力拉近与作者的距离；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遇到拒绝写稿，要写看他拒绝的理由；专业不对口果断放弃，工作忙、可挽留给延迟投稿时间；实在不行也不要强留，可让推荐或表示希望今后再合作。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9" y="304435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七、专题组稿的技巧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750247" y="1043409"/>
            <a:ext cx="102494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sz="16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 转变思路，向中青年学者约稿</a:t>
            </a:r>
            <a:endParaRPr lang="zh-CN" sz="16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457200" indent="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一流科学家的稿难约，可转变思路，多向中青年学者约稿；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善于利用各种机会发起约稿，如学术活动、发文动态、基金项目等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0" fontAlgn="base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上升期，论文产出高、能积极响应、文章质量也相对较高</a:t>
            </a:r>
            <a:endParaRPr 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2471</Words>
  <Application>WPS 演示</Application>
  <PresentationFormat>宽屏</PresentationFormat>
  <Paragraphs>141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微软雅黑</vt:lpstr>
      <vt:lpstr>Arial Unicode MS</vt:lpstr>
      <vt:lpstr>等线 Light</vt:lpstr>
      <vt:lpstr>等线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</dc:creator>
  <cp:lastModifiedBy>lala</cp:lastModifiedBy>
  <cp:revision>114</cp:revision>
  <dcterms:created xsi:type="dcterms:W3CDTF">1900-01-01T00:00:00Z</dcterms:created>
  <dcterms:modified xsi:type="dcterms:W3CDTF">2021-11-20T00:40:43Z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4C9DF80F505A459A9B8CD7715783ED41</vt:lpwstr>
  </property>
</Properties>
</file>